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64008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spc="8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СЛУЖБАОРГ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914400" y="24688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парадигма управління персоналом</a:t>
            </a:r>
            <a:endParaRPr lang="en-US" sz="2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Збройних Сил України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3200400" y="3474720"/>
            <a:ext cx="2743200" cy="18288"/>
          </a:xfrm>
          <a:prstGeom prst="rect">
            <a:avLst/>
          </a:prstGeom>
          <a:solidFill>
            <a:srgbClr val="D4A843">
              <a:alpha val="50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3657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Реалізація стандартів НАТО J-1</a:t>
            </a:r>
            <a:endParaRPr lang="en-US" sz="1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рівні підрозділу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772400" y="46634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Provide HR Services (Кадрові сервіси) — частина 1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 1-0: адміністративні функції, які S-1/J-1 надає бійцям та командуванню щоденно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3108960"/>
                <a:gridCol w="640080"/>
              </a:tblGrid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Функція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Проблема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Рішення в СлужбаОрг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2.1 Чергування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(Duty Rostering)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Старший солдат складає «по своїм інтересам». Друзі — легкі пости.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Алгоритм: fairness 40% + preferences 50%. Assignment source logged.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2.2 Навантаж.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(Personnel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Tempo)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Розрив 4.7x — але без цифр це «просто скарга».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Публічна статистика: години, нічні, вихідні, fairness score.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2.3 Кваліфікації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(Qualification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Tracking)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Електрик стоїть на КПП. Ніхто не знає що він електрик.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Теги навичок, оцінки знань, допуски до постів. Discovery search.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2.4 Обмеження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(Duty of Care)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Медичне обмеження в особовій справі. Графік складає інша людина.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типів обмежень. Hard block в алгоритмі. Аудит created_by.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2.5 Побажання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(Member Voice)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«Бійці не скаржаться — значить все добре». Насправді немає механізму.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Drag &amp; drop ранжування. Вага 50% в алгоритмі. Deadline, прогрес-бар.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2.6 Відпочинок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(Rest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Compliance)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Ротація день→ніч кожні 3 доби. Саме те, що NATO визначає як шкідливе.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Fatigue alerts є. Rest gap check — в розробці.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53935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40%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Provide HR Services (Кадрові сервіси) — частина 2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Продовження: відпустки, заохочення, аудит, сповіщення, зворотний зв'язок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3108960"/>
                <a:gridCol w="640080"/>
              </a:tblGrid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Функція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Проблема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Рішення в СлужбаОрг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2.7 Відпустки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(Leave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Management)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Коли пішов, скільки днів, скільки залишилось — ніхто не знає.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Статус vacation в графіку. Журнал відпусток — в плані.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980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50%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2.8 Заохочення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(Awards &amp;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Recognition)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Усна подяка забута через тиждень. Pattern стягнень невидимий.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member_records: тип, опис, severity 1-10. Історія в профілі.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80%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2.9 Аудит рішень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(Decision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Audit Trail)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«Чому Коваленко 3 ночі поспіль?» — через місяць відповіді немає.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assignment_source на кожному слоті. Timestamps. Повна історія.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2.10 Інформація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(Personnel Info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Management)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Дані розкидані: один журнал, інший список, третій файл.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Єдина система. RLS. 3 ролі. Ієрархічний доступ.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2.11 Сповіщення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(Notifications)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Графік в чаті. Хтось прочитав, хтось ні. «А я не бачив».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In-app notifications. Підрахунок непрочитаних.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75%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Coordinate (Координація)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 1-0: взаємодія з іншими рівнями командування та штабними секціями</a:t>
            </a:r>
            <a:endParaRPr lang="en-US" sz="11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3108960"/>
                <a:gridCol w="640080"/>
              </a:tblGrid>
              <a:tr h="7772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Функція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Проблема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Рішення в СлужбаОрг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3.1 Ієрархія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(Multi-level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Visibility)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Комбат не може порівняти стан рот — кожна звітує по-своєму.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рівні через parent_id. Structure screen. getMembersRecursive. Агрегація — в плані.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980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50%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3.2 Інтеграція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(Staff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Integration)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J-3 запитує J-1 «скільки людей?» — відповідь через годину, вже неактуальна.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Не реалізовано. REST API — в перспективі.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53935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3.3 Звітність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(JPERSTAT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Export)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Кожен підрозділ звітує в різному форматі. Штаб витрачає час на уніфікацію.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Дані є. Export у стандартному форматі — в плані.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53935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30%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Що це змінює: від прозорості до мотивації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73152" cy="9144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1124712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1247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91440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Прозорість на кожному рівні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80160" y="1197864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Рядовий не знає чому він завжди в ніч. Офіцер не бачить стан підрозділу. Генерал отримує прикрашені звіти.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280160" y="14630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Публічна статистика навантаження. Readiness Dashboard. Стандартна звітність знизу вгору. Кожен бачить реальну картину.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1892808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892808"/>
            <a:ext cx="73152" cy="9144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3" name="Shape 11"/>
          <p:cNvSpPr/>
          <p:nvPr/>
        </p:nvSpPr>
        <p:spPr>
          <a:xfrm>
            <a:off x="685800" y="2148840"/>
            <a:ext cx="402336" cy="402336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14884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80160" y="193852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Єдині справедливі правила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222199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Хто складає графік — той вирішує долі. Правила неписані, різні для різних людей. «Своїм» — легкі пости, решті — що залишилось.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280160" y="248716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Алгоритм однаковий для всіх. Обмеження — hard block. Побажання враховані. Fairness score публічний. Правила — в коді, не в голові старшого.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916936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2916936"/>
            <a:ext cx="73152" cy="91440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20" name="Shape 18"/>
          <p:cNvSpPr/>
          <p:nvPr/>
        </p:nvSpPr>
        <p:spPr>
          <a:xfrm>
            <a:off x="685800" y="3172968"/>
            <a:ext cx="402336" cy="402336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17296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80160" y="296265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Мотивація до служби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80160" y="3246120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Навіщо старатися, якщо розподіл несправедливий? Навіщо повідомляти про навички, якщо ніхто не запитує? Служба — час, який треба пережити.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280160" y="351129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Бійці бачать що система справедлива. Таланти виявляються та використовуються. Кращі — отримують визнання та просування. Служба має сенс.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941064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3941064"/>
            <a:ext cx="73152" cy="9144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27" name="Shape 25"/>
          <p:cNvSpPr/>
          <p:nvPr/>
        </p:nvSpPr>
        <p:spPr>
          <a:xfrm>
            <a:off x="685800" y="4197096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" y="419709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280160" y="398678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Керованість та боєздатність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1280160" y="4270248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Командир не знає хто втомлений, хто кваліфікований, де дефіцит. Рішення на основі інтуїції, не даних.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280160" y="453542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Fatigue alerts, manning per-post, qualification tracking, audit trail. Рішення на основі даних. Відповідальність задокументована.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Що це змінює: від суспільства до перемоги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73152" cy="9144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1124712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1247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91440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Зменшення СЗЧ, якість мобілізації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80160" y="1197864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Люди уникають мобілізації, бо бачать армію як місце де їхній час витрачається безглуздо. СЗЧ зростає.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280160" y="14630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Коли армія розвиває людей, використовує таланти, поважає час — служба стає привабливою. Більше добровольців, менше примусу.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1892808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892808"/>
            <a:ext cx="73152" cy="9144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3" name="Shape 11"/>
          <p:cNvSpPr/>
          <p:nvPr/>
        </p:nvSpPr>
        <p:spPr>
          <a:xfrm>
            <a:off x="685800" y="2148840"/>
            <a:ext cx="402336" cy="402336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14884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80160" y="193852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Підтримка суспільства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222199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Суспільство втомлюється від війни. «За що воюємо, якщо в армії бардак?» Довіра падає.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280160" y="248716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Прозора, справедлива армія = довіра. Родини бачать що їхні близькі в системі, яка піклується. Суспільство розуміє за що воює.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916936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2916936"/>
            <a:ext cx="73152" cy="91440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20" name="Shape 18"/>
          <p:cNvSpPr/>
          <p:nvPr/>
        </p:nvSpPr>
        <p:spPr>
          <a:xfrm>
            <a:off x="685800" y="3172968"/>
            <a:ext cx="402336" cy="402336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17296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80160" y="296265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Фундаментальна відмінність від ворога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80160" y="3246120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Ворог будує армію на примусі, насильстві, ненависті та страху покарання. Солдат для нього — витратний матеріал.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280160" y="351129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 будуємо армію, де кожен солдат має цінність. Де його навички знаходять, таланти розвивають, голос чують. Це не слабкість — це наша сила.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941064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3941064"/>
            <a:ext cx="73152" cy="9144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27" name="Shape 25"/>
          <p:cNvSpPr/>
          <p:nvPr/>
        </p:nvSpPr>
        <p:spPr>
          <a:xfrm>
            <a:off x="685800" y="4197096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" y="419709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280160" y="398678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Непереможна армія та суспільство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1280160" y="4270248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Зараз: 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Армія, що тримається на примусі — крихка. Одна поразка, одна криза — і вона розсипається.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280160" y="453542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Армія, де кожен розуміє навіщо він тут, де його цінують, де він розвивається — стійка. Таке суспільство не можна зламати. Це нова якість війни.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800600"/>
            <a:ext cx="8229600" cy="27432"/>
          </a:xfrm>
          <a:prstGeom prst="rect">
            <a:avLst/>
          </a:prstGeom>
          <a:solidFill>
            <a:srgbClr val="D4A843"/>
          </a:solidFill>
          <a:ln/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Реалістичний сценарій: вплив на боєздатність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Охоплення тилових частин: 10% → 30% → 90% за 3 роки  |  ~500 000 військовослужбовців</a:t>
            </a:r>
            <a:endParaRPr lang="en-US" sz="11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777240"/>
          <a:ext cx="87782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  <a:gridCol w="1188720"/>
                <a:gridCol w="1188720"/>
                <a:gridCol w="1554480"/>
              </a:tblGrid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Показник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рік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рік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рік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За 3 роки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Зменшення СЗЧ з тилу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-1 800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-9 500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-47 300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Повернення з СЗЧ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+4 000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+9 000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+14 000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Додаткові добровольці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+800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+3 000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+6 000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+9 800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Переводи тил→фронт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+400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+1 800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+5 000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+7 200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Зменшення дисципл. порушень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+27 000*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Використання цивільних навичок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+45 000*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Зменшення психол. звернень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+18 000*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Зменшення корупції в розподілі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+22 500*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Бійці в самопідготовці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+27 000*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Зменшення небойових втрат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53935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~192 життів*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Сумарний ефект на чисельність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+4 000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+18 300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+56 000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+78 300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Сумарний ефект на еф. чисельність*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+217 800</a:t>
                      </a:r>
                      <a:endParaRPr lang="en-US" sz="13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+73% до ефективної чисельності фронту  =  як додати ~218 000 бійців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4956048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Детальне дослідження з методологією розрахунків: slugba.org/research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Масштабування на всю J-структуру НАТО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J-1 (персонал) — фундамент. Додавання інших J-рівнів кратно збільшує ефект.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22960"/>
            <a:ext cx="54864" cy="36576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841248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84124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05840" y="1005840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Особовий склад, чергування, готовність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560320" y="841248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Поточний фокус — 70%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74320" y="1261872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74320" y="1261872"/>
            <a:ext cx="54864" cy="365760"/>
          </a:xfrm>
          <a:prstGeom prst="rect">
            <a:avLst/>
          </a:prstGeom>
          <a:solidFill>
            <a:srgbClr val="4A7C2E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1280160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J-7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05840" y="128016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005840" y="1444752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Підготовка, навчання, курси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560320" y="1280160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profiles → навчальні програми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1700784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1700784"/>
            <a:ext cx="54864" cy="365760"/>
          </a:xfrm>
          <a:prstGeom prst="rect">
            <a:avLst/>
          </a:prstGeom>
          <a:solidFill>
            <a:srgbClr val="4A7C2E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1719072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5840" y="17190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Logistics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05840" y="1883664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Забезпечення, спорядження, ресурси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2560320" y="1719072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Fairness у розподілі техніки та ресурсів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274320" y="2139696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74320" y="2139696"/>
            <a:ext cx="54864" cy="36576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2157984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J-3/5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05840" y="215798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 / Plans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05840" y="2322576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Бойове управління, планування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2560320" y="2157984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API: хто доступний, хто кваліфікований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2578608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2578608"/>
            <a:ext cx="54864" cy="36576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2596896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J-8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005840" y="259689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05840" y="2761488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Бюджет, грошове забезпечення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2560320" y="2596896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Табель для нарахувань (нічні, вихідні)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74320" y="3017520"/>
            <a:ext cx="8595360" cy="365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274320" y="3017520"/>
            <a:ext cx="54864" cy="3657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3035808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J-9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005840" y="303580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CIMIC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005840" y="3200400"/>
            <a:ext cx="1371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Взаємодія з громадами, волонтерами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2560320" y="3035808"/>
            <a:ext cx="6126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Облік допомоги, зв'язок з суспільством</a:t>
            </a:r>
            <a:endParaRPr lang="en-US" sz="95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0" y="3520440"/>
          <a:ext cx="64008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97280"/>
                <a:gridCol w="3017520"/>
              </a:tblGrid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Ефективна чисельність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Тільки J-1 (зараз)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+68%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+217 800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J-7 (Training)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+84%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+270 000 — 310 000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J-4 (Logistics)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+95%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+320 000 — 370 000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J-3/J-5 (API)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+102%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+370 000 — 420 000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J-9 (CIMIC)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+107%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D50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+400 000 — 450 000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</a:tr>
            </a:tbl>
          </a:graphicData>
        </a:graphic>
      </p:graphicFrame>
      <p:sp>
        <p:nvSpPr>
          <p:cNvPr id="42" name="Text 39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Combat Readiness Index — зведений індекс боєготовності за методологією NATO Unit Readiness Levels. Детальне дослідження: slugba.org/research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Дорожня карта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8229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7899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Фаза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38988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828800" y="1097280"/>
            <a:ext cx="914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926080" y="10789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Поточна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926080" y="1389888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MVP: чергування, readiness dashboard, ієрархія, онбординг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8229600" cy="8229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0391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Фаза 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235000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828800" y="2057400"/>
            <a:ext cx="914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78%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2926080" y="20391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 Wins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926080" y="2350008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Compliance engine, Manning per-post, PERSTAT export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8229600" cy="8229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299923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Фаза 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" y="331012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828800" y="3017520"/>
            <a:ext cx="914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2926080" y="29992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Повнота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926080" y="3310128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Journal, Incident Journal, Satisfaction Feedback, Табель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886200"/>
            <a:ext cx="8229600" cy="8229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95935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Фаза 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0080" y="427024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2026+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828800" y="3977640"/>
            <a:ext cx="914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90%+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926080" y="39593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Масштаб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926080" y="4270248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API, Welfare Logistics, Helsi/eHealth, Talent Discovery, MWR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Наступні кроки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73152" cy="658368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133856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13385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06070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Доопрацювання програми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71600" y="13533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Compliance engine, Manning per-post UI, PERSTAT export. Підняти покриття J-1 з 70% до 78%.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78308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783080"/>
            <a:ext cx="73152" cy="658368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0" y="1911096"/>
            <a:ext cx="402336" cy="402336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91109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183794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Пілотне впровадження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213055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Одна тилова частина НГУ або ЗСУ. 30-50 бійців, 1-2 об'єкти чергування. Реальні графіки паралельно з існуючою системою.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56032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2560320"/>
            <a:ext cx="73152" cy="658368"/>
          </a:xfrm>
          <a:prstGeom prst="rect">
            <a:avLst/>
          </a:prstGeom>
          <a:solidFill>
            <a:srgbClr val="4A7C2E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2688336"/>
            <a:ext cx="402336" cy="402336"/>
          </a:xfrm>
          <a:prstGeom prst="ellipse">
            <a:avLst/>
          </a:prstGeom>
          <a:solidFill>
            <a:srgbClr val="4A7C2E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268833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261518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Збір зворотного зв'язку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71600" y="290779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Satisfaction Feedback від бійців та командирів. Ітерація на основі реального досвіду, не теорій.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33756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337560"/>
            <a:ext cx="73152" cy="658368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24" name="Shape 22"/>
          <p:cNvSpPr/>
          <p:nvPr/>
        </p:nvSpPr>
        <p:spPr>
          <a:xfrm>
            <a:off x="731520" y="3465576"/>
            <a:ext cx="402336" cy="402336"/>
          </a:xfrm>
          <a:prstGeom prst="ellipse">
            <a:avLst/>
          </a:prstGeom>
          <a:solidFill>
            <a:srgbClr val="2D5016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346557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371600" y="339242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Розширення на батальйон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371600" y="3685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Повна ієрархія: батальйон → роти → взводи. Агрегований readiness. Talent Discovery.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11480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57200" y="4114800"/>
            <a:ext cx="73152" cy="658368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0" name="Shape 28"/>
          <p:cNvSpPr/>
          <p:nvPr/>
        </p:nvSpPr>
        <p:spPr>
          <a:xfrm>
            <a:off x="731520" y="4242816"/>
            <a:ext cx="402336" cy="402336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31" name="Text 29"/>
          <p:cNvSpPr/>
          <p:nvPr/>
        </p:nvSpPr>
        <p:spPr>
          <a:xfrm>
            <a:off x="731520" y="424281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371600" y="416966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Масштабування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1371600" y="44622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Інші частини. Інтеграція з eHealth, кадровими системами. API для J-3/J-4. Стандартна звітність НАТО.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5486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22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«Війна приходить і уходить,</a:t>
            </a:r>
            <a:endParaRPr lang="en-US" sz="22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22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 музика лишається навічно»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14400" y="14630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Леонід Биков, «В бій ідуть одні старики»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0" y="1920240"/>
            <a:ext cx="2743200" cy="13716"/>
          </a:xfrm>
          <a:prstGeom prst="rect">
            <a:avLst/>
          </a:prstGeom>
          <a:solidFill>
            <a:srgbClr val="D4A843">
              <a:alpha val="5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194560"/>
            <a:ext cx="7315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Армія, яка бачить в кожному бійці не ресурс для витрачання,
</a:t>
            </a:r>
            <a:endParaRPr lang="en-US" sz="16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 потенціал для розвитку —
</a:t>
            </a:r>
            <a:endParaRPr lang="en-US" sz="16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це армія, яка перемагає.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657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СлужбаОрг — від справедливих чергувань</a:t>
            </a:r>
            <a:endParaRPr lang="en-US" sz="1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управління людським потенціалом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44805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github.com/freeteamclub/slugba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Україна у війні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Конфлікт з Москвою — не епізод. Це константа.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1645920" y="1371600"/>
            <a:ext cx="0" cy="3383280"/>
          </a:xfrm>
          <a:prstGeom prst="line">
            <a:avLst/>
          </a:prstGeom>
          <a:noFill/>
          <a:ln w="19050">
            <a:solidFill>
              <a:srgbClr val="D4A843"/>
            </a:solidFill>
            <a:prstDash val="dash"/>
          </a:ln>
        </p:spPr>
      </p:sp>
      <p:sp>
        <p:nvSpPr>
          <p:cNvPr id="6" name="Shape 4"/>
          <p:cNvSpPr/>
          <p:nvPr/>
        </p:nvSpPr>
        <p:spPr>
          <a:xfrm>
            <a:off x="1572768" y="1417320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3716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1169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011680" y="1371600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Андрій Боголюбський спалює Київ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572768" y="1728216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682496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1362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011680" y="1682496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Битва на Синіх Водах — визволення від Орди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72768" y="2039112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99339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1655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011680" y="1993392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Переяславська рада — початок московського впливу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72768" y="2350008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6" name="Text 14"/>
          <p:cNvSpPr/>
          <p:nvPr/>
        </p:nvSpPr>
        <p:spPr>
          <a:xfrm>
            <a:off x="274320" y="23042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1709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011680" y="230428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Полтава — зруйновано Запорізьку Січ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572768" y="2660904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9" name="Text 17"/>
          <p:cNvSpPr/>
          <p:nvPr/>
        </p:nvSpPr>
        <p:spPr>
          <a:xfrm>
            <a:off x="274320" y="261518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1775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011680" y="2615184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Ліквідація Запорізької Січі Катериною II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572768" y="2971800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22" name="Text 20"/>
          <p:cNvSpPr/>
          <p:nvPr/>
        </p:nvSpPr>
        <p:spPr>
          <a:xfrm>
            <a:off x="274320" y="2926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1917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011680" y="2926080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УНР — перша спроба незалежності, знищена Москвою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72768" y="3282696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236976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1932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011680" y="3236976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Голодомор — геноцид українського народу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72768" y="3593592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28" name="Text 26"/>
          <p:cNvSpPr/>
          <p:nvPr/>
        </p:nvSpPr>
        <p:spPr>
          <a:xfrm>
            <a:off x="274320" y="35478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1939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011680" y="3547872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Друга світова — Україна втрачає мільйони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72768" y="3904488"/>
            <a:ext cx="146304" cy="146304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38587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1991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2011680" y="385876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Незалежність — але без реальної безпеки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572768" y="4215384"/>
            <a:ext cx="146304" cy="146304"/>
          </a:xfrm>
          <a:prstGeom prst="ellipse">
            <a:avLst/>
          </a:prstGeom>
          <a:solidFill>
            <a:srgbClr val="E53935"/>
          </a:solidFill>
          <a:ln/>
        </p:spPr>
      </p:sp>
      <p:sp>
        <p:nvSpPr>
          <p:cNvPr id="34" name="Text 32"/>
          <p:cNvSpPr/>
          <p:nvPr/>
        </p:nvSpPr>
        <p:spPr>
          <a:xfrm>
            <a:off x="274320" y="416966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2014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2011680" y="4169664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Анексія Криму, війна на Донбасі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572768" y="4526280"/>
            <a:ext cx="146304" cy="146304"/>
          </a:xfrm>
          <a:prstGeom prst="ellipse">
            <a:avLst/>
          </a:prstGeom>
          <a:solidFill>
            <a:srgbClr val="E53935"/>
          </a:solidFill>
          <a:ln/>
        </p:spPr>
      </p:sp>
      <p:sp>
        <p:nvSpPr>
          <p:cNvPr id="37" name="Text 35"/>
          <p:cNvSpPr/>
          <p:nvPr/>
        </p:nvSpPr>
        <p:spPr>
          <a:xfrm>
            <a:off x="274320" y="44805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011680" y="4480560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Повномасштабне вторгнення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Геополітична реальність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146304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234440"/>
            <a:ext cx="7589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Маючи такого сусіда, Україна приречена на постійні військові виклики.
</a:t>
            </a:r>
            <a:endParaRPr lang="en-US" sz="18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Понад 850 років задокументованих конфліктів з Москвою. Жодна мирна угода не тривала більше одного покоління. Питання не «чи буде наступна війна», а «коли».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926080"/>
            <a:ext cx="8229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2926080"/>
            <a:ext cx="73152" cy="164592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063240"/>
            <a:ext cx="7589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Висновок:
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 не песимізм — це стратегічне планування. Ізраїль живе за цим принципом з 1948 року і побудував одну з найефективніших армій світу. Україна має зробити те саме — перетворити постійний виклик на постійну готовність.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Нова мілітарна ідеологія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 «ярмо, якого уникають» до «почесний обов'язок»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8229600" cy="7315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188720" y="1508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Армія — базовий інститут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18105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тимчасова необхідність, а фундаментальний державний та громадський інститут, як освіта чи охорона здоров'я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331720"/>
            <a:ext cx="8229600" cy="7315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188720" y="2377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Служба — пріоритет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67919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Військова служба — почесний обов'язок кожного громадянина, яким можна пишатися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291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18872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Людина — в центрі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35478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Армія враховує потенціал кожного: навички, таланти, потреби. Час служби — продуктивний і для підрозділу, і для людини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069080"/>
            <a:ext cx="8229600" cy="7315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4160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188720" y="4114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Стандарти — НАТО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88720" y="441655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винаходити велосипед, а впровадити перевірені стандарти найсильнішого військового альянсу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Модель Ізраїлю: армія як інститут розвитку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8229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17043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8200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146304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Розвідувальний підрозділ, який став кузнею IT-індустрії. Випускники заснували Check Point, Waze, NSO Group. Армія не витрачає таланти — вона їх розвиває.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7200" y="205740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057400"/>
            <a:ext cx="73152" cy="8229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13055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Обов'язковий призов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22960" y="242316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Служба — норма для всіх (3 роки чоловіки, 2 жінки). Не покарання, а rite of passage. Суспільство побудоване навколо армії, не всупереч їй.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017520"/>
            <a:ext cx="73152" cy="8229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09067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 Management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" y="338328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Кожен призовник проходить детальне тестування. Система знаходить: хто буде кращим пілотом, хто — кібер-аналітиком, хто — медиком. Right person, right place.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97764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977640"/>
            <a:ext cx="73152" cy="82296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405079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Результат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2960" y="434340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Населення 9 млн. ВВП на душу — як у Франції. Армія — не обуза для економіки, а її двигун.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Потенціал для змін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3931920" cy="45720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Зараз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6002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Графіки в Word — нерівний розподіл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3152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Дані в головах, не в системі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731520" y="24231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Таланти не використовуються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31520" y="28346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Опитування для галочки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31520" y="32461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Рішення без документації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31520" y="36576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539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Командир не бачить стан підрозділу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754880" y="100584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05840"/>
            <a:ext cx="3931920" cy="4572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0" y="1005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Стандарт НАТО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029200" y="16002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Алгоритм з fairness score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02920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Єдина цифрова система J-1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29200" y="24231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Discovery &amp; Management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029200" y="28346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Зворотний зв'язок з аналітикою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29200" y="32461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кожного рішення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29200" y="36576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Dashboard в реальному часі</a:t>
            </a:r>
            <a:endParaRPr lang="en-US" sz="1150" dirty="0"/>
          </a:p>
        </p:txBody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51960" y="2377440"/>
            <a:ext cx="365760" cy="36576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НГУ перейшла на J-структуру НАТО (2025). Структура без цифрових інструментів — паперова реформа.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0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2004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СлужбаОрг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1005840" y="7772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Цифрова реалізація J-1 на рівні підрозділу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457200" y="1371600"/>
            <a:ext cx="8229600" cy="5943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14173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Автоматичний розподіл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3474720" y="14173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Алгоритм: побажання (50%) + справедливість (40%) + random (10%). Обмеження — hard block.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57200" y="2084832"/>
            <a:ext cx="8229600" cy="5943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731520" y="213055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Прозора статистика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474720" y="2130552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Кожен бійець бачить: хто скільки нічних, хто скільки вихідних. Дані говорять самі за себе.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57200" y="2798064"/>
            <a:ext cx="8229600" cy="5943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284378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Readiness Dashboard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3474720" y="2843784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Командир бачить стан підрозділу в одному вікні: боєготові, хворі, втомлені.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457200" y="3511296"/>
            <a:ext cx="8229600" cy="5943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355701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Аудит рішень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474720" y="3557016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Кожне призначення: algorithm / manual / swap. Повна історія. Оскаржити можна.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57200" y="4224528"/>
            <a:ext cx="8229600" cy="59436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31520" y="42702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Ієрархія 4 рівні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474720" y="4270248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Батальйон → Рота → Взвод → Відділення. Об'єкти чергування. Командний склад.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Flutter Web + Supabase  |  github.com/freeteamclub/slugba  |  Робочий прототип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Стандарт J-1: управління персоналом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 1-0 (US Army, 2021) визначає 3 компетенції та 20 функцій J-1 на рівні підрозділу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697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2697480" cy="50292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37160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 the Force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9659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функцій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2860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57200" y="292608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покриття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" y="32004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Хто є, скільки готових, де дефіцит, хто втомлений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337560" y="1371600"/>
            <a:ext cx="2697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37560" y="1371600"/>
            <a:ext cx="2697480" cy="502920"/>
          </a:xfrm>
          <a:prstGeom prst="rect">
            <a:avLst/>
          </a:prstGeom>
          <a:solidFill>
            <a:srgbClr val="4A7C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37160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Provide HR Services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37560" y="19659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функцій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37560" y="22860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4A7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81%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3337560" y="292608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покриття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74720" y="32004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Чергування, навантаження, обмеження, побажання, аудит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217920" y="1371600"/>
            <a:ext cx="2697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17920" y="1371600"/>
            <a:ext cx="2697480" cy="50292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21" name="Text 19"/>
          <p:cNvSpPr/>
          <p:nvPr/>
        </p:nvSpPr>
        <p:spPr>
          <a:xfrm>
            <a:off x="6217920" y="137160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Coordinate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17920" y="19659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функції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22860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27%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6217920" y="292608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покриття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2004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Ієрархія, інтеграція, стандартна звітність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286000" y="4297680"/>
            <a:ext cx="4572000" cy="4572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27" name="Text 25"/>
          <p:cNvSpPr/>
          <p:nvPr/>
        </p:nvSpPr>
        <p:spPr>
          <a:xfrm>
            <a:off x="2286000" y="42976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Загальне покриття J-1:  ~70%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0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 the Force (Комплектування та готовність)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 1-0: забезпечити підрозділ потрібною кількістю потрібних людей в потрібному місці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3108960"/>
                <a:gridCol w="640080"/>
              </a:tblGrid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Функція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Проблема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Рішення в СлужбаОрг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1.1 Облік о/с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(Personnel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Accountability)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Командир не має оперативного доступу до даних. Інформація в голові чергового.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Повний реєстр: ПІБ, звання, документи, обмеження. Ієрархія 4 рівні. Онбординг через invite code.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90%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1.2 Звітність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(Strength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Reporting)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«Приблизно 25-30 боєготових». Для точної відповіді — годину збирати дані.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Readiness Dashboard: миттєва агрегація по статусах, fill rate, тренд по графіках.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80%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1.3 Готовність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(Readiness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Management)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Боєць 8-му добу поспіль. Ніхто не відстежує. Засинає на посту.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Fatigue Alerts: попередження ≥5 діб, критичний ≥7 діб. Duty of Care compliance.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80%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1.4 Укомплект.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(Manning Level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Tracking)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Дефіцит на посту виявляється коли сідають складати графік. Це пізно.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Штат vs факт по підрозділу. Командний склад. Per-post manning — в розробці.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980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65%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1.5 Ротації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(Replacement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Operations)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Новий графік — хто пішов? Хто повернувся? Ніхто не пам'ятає.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Автоматичне порівняння з попереднім графіком: gains/losses.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4CAF50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75%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1.6 Облік втрат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(Casualty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A3009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Tracking)</a:t>
                      </a:r>
                      <a:endParaRPr lang="en-US" sz="9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Боєць хворів 3 рази за квартал. Ніхто не бачить pattern.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Базовий: статус sick + soft-delete. Журнал інцидентів — в плані.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53935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25%</a:t>
                      </a:r>
                      <a:endParaRPr lang="en-US" sz="11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СлужбаОрг — Нова парадигма управління персоналом ЗСУ</dc:title>
  <dc:subject>PptxGenJS Presentation</dc:subject>
  <dc:creator>Павло Коржов</dc:creator>
  <cp:lastModifiedBy>Павло Коржов</cp:lastModifiedBy>
  <cp:revision>1</cp:revision>
  <dcterms:created xsi:type="dcterms:W3CDTF">2026-03-09T18:35:01Z</dcterms:created>
  <dcterms:modified xsi:type="dcterms:W3CDTF">2026-03-09T18:35:01Z</dcterms:modified>
</cp:coreProperties>
</file>